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305" r:id="rId5"/>
    <p:sldId id="313" r:id="rId6"/>
    <p:sldId id="315" r:id="rId7"/>
    <p:sldId id="312" r:id="rId8"/>
    <p:sldId id="311" r:id="rId9"/>
    <p:sldId id="314" r:id="rId10"/>
    <p:sldId id="319" r:id="rId11"/>
    <p:sldId id="318" r:id="rId12"/>
    <p:sldId id="316" r:id="rId13"/>
    <p:sldId id="320" r:id="rId14"/>
    <p:sldId id="31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263" autoAdjust="0"/>
  </p:normalViewPr>
  <p:slideViewPr>
    <p:cSldViewPr snapToGrid="0">
      <p:cViewPr varScale="1">
        <p:scale>
          <a:sx n="73" d="100"/>
          <a:sy n="73" d="100"/>
        </p:scale>
        <p:origin x="1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dirty="0"/>
            <a:t>2001</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r>
            <a:rPr lang="en-US" sz="2400" dirty="0" err="1"/>
            <a:t>Haar</a:t>
          </a:r>
          <a:r>
            <a:rPr lang="en-US" sz="2400" dirty="0"/>
            <a:t> Cascade</a:t>
          </a:r>
          <a:r>
            <a:rPr lang="en-US" sz="1200" dirty="0"/>
            <a: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800" dirty="0"/>
            <a:t>2013</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HOG</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F8C565CB-F02F-49DD-8F1A-E2D32306B445}">
      <dgm:prSet/>
      <dgm:spPr/>
      <dgm:t>
        <a:bodyPr/>
        <a:lstStyle/>
        <a:p>
          <a:r>
            <a:rPr lang="en-US" dirty="0"/>
            <a:t>YOLO (v1)</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2B69C150-C962-46ED-A032-6DFF25CF63C4}">
      <dgm:prSet custT="1"/>
      <dgm:spPr/>
      <dgm:t>
        <a:bodyPr/>
        <a:lstStyle/>
        <a:p>
          <a:r>
            <a:rPr lang="en-US" sz="1800" dirty="0"/>
            <a:t>2015</a:t>
          </a:r>
        </a:p>
      </dgm:t>
    </dgm:pt>
    <dgm:pt modelId="{C2F2AFDD-9240-4783-9934-D9D85FC72453}" type="sibTrans" cxnId="{32E6360B-3755-4D38-8AB6-CAC505AB303E}">
      <dgm:prSet/>
      <dgm:spPr/>
      <dgm:t>
        <a:bodyPr/>
        <a:lstStyle/>
        <a:p>
          <a:endParaRPr lang="en-US"/>
        </a:p>
      </dgm:t>
    </dgm:pt>
    <dgm:pt modelId="{985FED35-869E-42B1-BCFA-A365B4BDACEE}" type="parTrans" cxnId="{32E6360B-3755-4D38-8AB6-CAC505AB303E}">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2001</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3360" rIns="0" bIns="213360" numCol="1" spcCol="1270" anchor="b" anchorCtr="1">
          <a:noAutofit/>
        </a:bodyPr>
        <a:lstStyle/>
        <a:p>
          <a:pPr marL="0" lvl="0" indent="0" algn="ctr" defTabSz="1066800">
            <a:lnSpc>
              <a:spcPct val="90000"/>
            </a:lnSpc>
            <a:spcBef>
              <a:spcPct val="0"/>
            </a:spcBef>
            <a:spcAft>
              <a:spcPct val="35000"/>
            </a:spcAft>
            <a:buNone/>
          </a:pPr>
          <a:r>
            <a:rPr lang="en-US" sz="2400" kern="1200" dirty="0" err="1"/>
            <a:t>Haar</a:t>
          </a:r>
          <a:r>
            <a:rPr lang="en-US" sz="2400" kern="1200" dirty="0"/>
            <a:t> Cascade</a:t>
          </a:r>
          <a:r>
            <a:rPr lang="en-US" sz="1200" kern="1200" dirty="0"/>
            <a: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2013</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t" anchorCtr="1">
          <a:noAutofit/>
        </a:bodyPr>
        <a:lstStyle/>
        <a:p>
          <a:pPr marL="0" lvl="0" indent="0" algn="ctr" defTabSz="889000">
            <a:lnSpc>
              <a:spcPct val="90000"/>
            </a:lnSpc>
            <a:spcBef>
              <a:spcPct val="0"/>
            </a:spcBef>
            <a:spcAft>
              <a:spcPct val="35000"/>
            </a:spcAft>
            <a:buNone/>
          </a:pPr>
          <a:r>
            <a:rPr lang="en-US" sz="2000" kern="1200" dirty="0"/>
            <a:t>HOG</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2015</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YOLO (v1)</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05009-1678-4FA5-B6B0-C0A1642F103A}"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CC372-51C1-4469-856E-B21C4DCF8AD4}" type="slidenum">
              <a:rPr lang="en-US" smtClean="0"/>
              <a:t>‹#›</a:t>
            </a:fld>
            <a:endParaRPr lang="en-US"/>
          </a:p>
        </p:txBody>
      </p:sp>
    </p:spTree>
    <p:extLst>
      <p:ext uri="{BB962C8B-B14F-4D97-AF65-F5344CB8AC3E}">
        <p14:creationId xmlns:p14="http://schemas.microsoft.com/office/powerpoint/2010/main" val="147561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s.cmu.edu/~efros/courses/LBMV07/Papers/viola-cvpr-01.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arxiv.org/abs/1506.0264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Christopher Caldarella, Data Scientist</a:t>
            </a:r>
          </a:p>
          <a:p>
            <a:r>
              <a:rPr lang="en-US" dirty="0"/>
              <a:t>And Today we will be looking at Object Tracking with Machine Learning</a:t>
            </a:r>
          </a:p>
        </p:txBody>
      </p:sp>
      <p:sp>
        <p:nvSpPr>
          <p:cNvPr id="4" name="Slide Number Placeholder 3"/>
          <p:cNvSpPr>
            <a:spLocks noGrp="1"/>
          </p:cNvSpPr>
          <p:nvPr>
            <p:ph type="sldNum" sz="quarter" idx="5"/>
          </p:nvPr>
        </p:nvSpPr>
        <p:spPr/>
        <p:txBody>
          <a:bodyPr/>
          <a:lstStyle/>
          <a:p>
            <a:fld id="{EE9CC372-51C1-4469-856E-B21C4DCF8AD4}" type="slidenum">
              <a:rPr lang="en-US" smtClean="0"/>
              <a:t>1</a:t>
            </a:fld>
            <a:endParaRPr lang="en-US"/>
          </a:p>
        </p:txBody>
      </p:sp>
    </p:spTree>
    <p:extLst>
      <p:ext uri="{BB962C8B-B14F-4D97-AF65-F5344CB8AC3E}">
        <p14:creationId xmlns:p14="http://schemas.microsoft.com/office/powerpoint/2010/main" val="79278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Is it possible to track a person and their movement with a moving camera?</a:t>
            </a:r>
          </a:p>
          <a:p>
            <a:r>
              <a:rPr lang="en-US" b="0" i="0" dirty="0">
                <a:effectLst/>
                <a:latin typeface="-apple-system"/>
              </a:rPr>
              <a:t>The answer is yes! </a:t>
            </a:r>
          </a:p>
          <a:p>
            <a:r>
              <a:rPr lang="en-US" b="0" i="0" dirty="0">
                <a:effectLst/>
                <a:latin typeface="-apple-system"/>
              </a:rPr>
              <a:t>But I was hoping to try this with my son.</a:t>
            </a:r>
          </a:p>
          <a:p>
            <a:r>
              <a:rPr lang="en-US" b="0" i="0" dirty="0">
                <a:effectLst/>
                <a:latin typeface="-apple-system"/>
              </a:rPr>
              <a:t>And I did, yesterday afternoon, and it worked ok!</a:t>
            </a:r>
          </a:p>
          <a:p>
            <a:endParaRPr lang="en-US" b="0" i="0" dirty="0">
              <a:effectLst/>
              <a:latin typeface="-apple-system"/>
            </a:endParaRPr>
          </a:p>
          <a:p>
            <a:r>
              <a:rPr lang="en-US" b="0" i="0" dirty="0">
                <a:effectLst/>
                <a:latin typeface="-apple-system"/>
              </a:rPr>
              <a:t>However, this setup does require good placement, and I have not quite found that yet in </a:t>
            </a:r>
            <a:r>
              <a:rPr lang="en-US" b="0" i="0">
                <a:effectLst/>
                <a:latin typeface="-apple-system"/>
              </a:rPr>
              <a:t>my house.</a:t>
            </a:r>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EE9CC372-51C1-4469-856E-B21C4DCF8AD4}" type="slidenum">
              <a:rPr lang="en-US" smtClean="0"/>
              <a:t>2</a:t>
            </a:fld>
            <a:endParaRPr lang="en-US"/>
          </a:p>
        </p:txBody>
      </p:sp>
    </p:spTree>
    <p:extLst>
      <p:ext uri="{BB962C8B-B14F-4D97-AF65-F5344CB8AC3E}">
        <p14:creationId xmlns:p14="http://schemas.microsoft.com/office/powerpoint/2010/main" val="426359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had a lot of moving parts:</a:t>
            </a:r>
          </a:p>
          <a:p>
            <a:endParaRPr lang="en-US" dirty="0"/>
          </a:p>
          <a:p>
            <a:r>
              <a:rPr lang="en-US" dirty="0"/>
              <a:t>We had the Hardware:</a:t>
            </a:r>
          </a:p>
          <a:p>
            <a:r>
              <a:rPr lang="en-US" b="1" dirty="0"/>
              <a:t>Raspberry Pi:</a:t>
            </a:r>
            <a:r>
              <a:rPr lang="en-US" dirty="0"/>
              <a:t> a small, relatively inexpensive computer</a:t>
            </a:r>
          </a:p>
          <a:p>
            <a:r>
              <a:rPr lang="en-US" b="1" dirty="0" err="1"/>
              <a:t>Pimoroni</a:t>
            </a:r>
            <a:r>
              <a:rPr lang="en-US" b="1" dirty="0"/>
              <a:t> Pan-Tilt HAT:</a:t>
            </a:r>
            <a:r>
              <a:rPr lang="en-US" b="0" dirty="0"/>
              <a:t> which sits on top of the Raspberry Pi, hence the term “hat“</a:t>
            </a:r>
          </a:p>
          <a:p>
            <a:r>
              <a:rPr lang="en-US" b="0" dirty="0"/>
              <a:t>The Pan-Tilt Hat is for tracking people or objects; it pans, and it tilts</a:t>
            </a:r>
          </a:p>
          <a:p>
            <a:r>
              <a:rPr lang="en-US" b="1" dirty="0"/>
              <a:t>Raspberry Pi Camera:</a:t>
            </a:r>
            <a:r>
              <a:rPr lang="en-US" b="0" dirty="0"/>
              <a:t> self explanatory</a:t>
            </a:r>
          </a:p>
          <a:p>
            <a:r>
              <a:rPr lang="en-US" b="1" dirty="0"/>
              <a:t>Intel Compute Stick 2:</a:t>
            </a:r>
            <a:r>
              <a:rPr lang="en-US" b="0" dirty="0"/>
              <a:t> an external USB processor for Neural Nets</a:t>
            </a:r>
          </a:p>
          <a:p>
            <a:endParaRPr lang="en-US" b="0" dirty="0"/>
          </a:p>
          <a:p>
            <a:r>
              <a:rPr lang="en-US" b="1" dirty="0"/>
              <a:t>The Operating System:</a:t>
            </a:r>
          </a:p>
          <a:p>
            <a:r>
              <a:rPr lang="en-US" b="0" dirty="0"/>
              <a:t>The Raspberry Pi generally runs on some flavor of Linux.</a:t>
            </a:r>
          </a:p>
          <a:p>
            <a:r>
              <a:rPr lang="en-US" b="0" dirty="0"/>
              <a:t>The Raspberry Foundation (a charity in the United Kingdom) has their own version of Linux</a:t>
            </a:r>
          </a:p>
          <a:p>
            <a:r>
              <a:rPr lang="en-US" b="0" dirty="0"/>
              <a:t>This is not impressive; apparently Hannah Montana and Justin Bieber have their own versions of Linux too.</a:t>
            </a:r>
          </a:p>
          <a:p>
            <a:r>
              <a:rPr lang="en-US" b="0" dirty="0"/>
              <a:t>I do not know why, but that is something I read on the internet, so it must be true!</a:t>
            </a:r>
          </a:p>
          <a:p>
            <a:r>
              <a:rPr lang="en-US" b="0" dirty="0"/>
              <a:t>Anyway, the Raspberry Pi OS is a branch from a popular Linux </a:t>
            </a:r>
            <a:r>
              <a:rPr lang="en-US" b="0" dirty="0" err="1"/>
              <a:t>Ditro</a:t>
            </a:r>
            <a:r>
              <a:rPr lang="en-US" b="0" dirty="0"/>
              <a:t> called Debian</a:t>
            </a:r>
          </a:p>
          <a:p>
            <a:r>
              <a:rPr lang="en-US" b="0" dirty="0"/>
              <a:t>Unfortunately it is only available in 32-bit at this time, so I could not take full advantage of the 4-core 64-bit processor.</a:t>
            </a:r>
            <a:endParaRPr lang="en-US" dirty="0"/>
          </a:p>
          <a:p>
            <a:endParaRPr lang="en-US" b="0" dirty="0"/>
          </a:p>
          <a:p>
            <a:r>
              <a:rPr lang="en-US" b="1" dirty="0"/>
              <a:t>Environments:</a:t>
            </a:r>
            <a:endParaRPr lang="en-US" b="0" dirty="0"/>
          </a:p>
          <a:p>
            <a:r>
              <a:rPr lang="en-US" b="0" dirty="0"/>
              <a:t>As we all know and love Anaconda, I had to install it on the Raspberry Pi.</a:t>
            </a:r>
          </a:p>
          <a:p>
            <a:r>
              <a:rPr lang="en-US" b="0" dirty="0"/>
              <a:t>Or at least I tried to. </a:t>
            </a:r>
          </a:p>
          <a:p>
            <a:r>
              <a:rPr lang="en-US" b="0" dirty="0"/>
              <a:t>Because of hardware restrictions, I had to install </a:t>
            </a:r>
            <a:r>
              <a:rPr lang="en-US" b="0" dirty="0" err="1"/>
              <a:t>miniconda</a:t>
            </a:r>
            <a:r>
              <a:rPr lang="en-US" b="0" dirty="0"/>
              <a:t> instead, which worked well!</a:t>
            </a:r>
          </a:p>
          <a:p>
            <a:r>
              <a:rPr lang="en-US" b="0" dirty="0"/>
              <a:t>I also found </a:t>
            </a:r>
            <a:r>
              <a:rPr lang="en-US" b="0" dirty="0" err="1"/>
              <a:t>Venv</a:t>
            </a:r>
            <a:r>
              <a:rPr lang="en-US" b="0" dirty="0"/>
              <a:t> to be useful for trying to install the Intel Compute Stick, but that didn’t pan out.</a:t>
            </a:r>
          </a:p>
          <a:p>
            <a:r>
              <a:rPr lang="en-US" b="0" dirty="0"/>
              <a:t>So in the end I used </a:t>
            </a:r>
            <a:r>
              <a:rPr lang="en-US" b="0" dirty="0" err="1"/>
              <a:t>miniconda</a:t>
            </a:r>
            <a:r>
              <a:rPr lang="en-US" b="0" dirty="0"/>
              <a:t> for this project.</a:t>
            </a:r>
            <a:endParaRPr lang="en-US" b="1" dirty="0"/>
          </a:p>
          <a:p>
            <a:endParaRPr lang="en-US" b="0" dirty="0"/>
          </a:p>
          <a:p>
            <a:r>
              <a:rPr lang="en-US" b="1" dirty="0"/>
              <a:t>Machine Learning:</a:t>
            </a:r>
          </a:p>
          <a:p>
            <a:r>
              <a:rPr lang="en-US" b="0" dirty="0"/>
              <a:t>I installed the OpenCV Library on the Raspberry Pi.</a:t>
            </a:r>
          </a:p>
          <a:p>
            <a:r>
              <a:rPr lang="en-US" b="0" dirty="0"/>
              <a:t>It is a computer vision Library written in C++, but also has bindings in Python, Java, and </a:t>
            </a:r>
            <a:r>
              <a:rPr lang="en-US" b="0" dirty="0" err="1"/>
              <a:t>MatLab</a:t>
            </a:r>
            <a:r>
              <a:rPr lang="en-US" b="0" dirty="0"/>
              <a:t>.</a:t>
            </a:r>
          </a:p>
          <a:p>
            <a:r>
              <a:rPr lang="en-US" b="0" dirty="0"/>
              <a:t>Using this Library I had access to some facial recognition algorithms, such as the </a:t>
            </a:r>
            <a:r>
              <a:rPr lang="en-US" b="0" dirty="0" err="1"/>
              <a:t>Haar</a:t>
            </a:r>
            <a:r>
              <a:rPr lang="en-US" b="0" dirty="0"/>
              <a:t> Cascade algorithm.</a:t>
            </a:r>
          </a:p>
          <a:p>
            <a:endParaRPr lang="en-US" b="0" dirty="0"/>
          </a:p>
          <a:p>
            <a:r>
              <a:rPr lang="en-US" b="1" dirty="0"/>
              <a:t>Deep Learning:</a:t>
            </a:r>
          </a:p>
          <a:p>
            <a:r>
              <a:rPr lang="en-US" b="0" dirty="0"/>
              <a:t>With some help I found the YOLO algorithm,</a:t>
            </a:r>
          </a:p>
          <a:p>
            <a:r>
              <a:rPr lang="en-US" b="0" dirty="0"/>
              <a:t>Which stand for You Only… LOOK Once.</a:t>
            </a:r>
          </a:p>
          <a:p>
            <a:r>
              <a:rPr lang="en-US" b="0" dirty="0"/>
              <a:t>Fortunately, OpenCV interfaces with YOLO, using the Darknet Distributed Neural Network</a:t>
            </a:r>
          </a:p>
          <a:p>
            <a:endParaRPr lang="en-US" b="0" dirty="0"/>
          </a:p>
          <a:p>
            <a:r>
              <a:rPr lang="en-US" b="0" dirty="0"/>
              <a:t>I will talk more about these algorithms in a moment.</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3</a:t>
            </a:fld>
            <a:endParaRPr lang="en-US"/>
          </a:p>
        </p:txBody>
      </p:sp>
    </p:spTree>
    <p:extLst>
      <p:ext uri="{BB962C8B-B14F-4D97-AF65-F5344CB8AC3E}">
        <p14:creationId xmlns:p14="http://schemas.microsoft.com/office/powerpoint/2010/main" val="206143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Hardware</a:t>
            </a:r>
          </a:p>
          <a:p>
            <a:r>
              <a:rPr lang="en-US" b="0" dirty="0"/>
              <a:t>I had to assemble the mess of stuff you see there on the left. </a:t>
            </a:r>
          </a:p>
          <a:p>
            <a:r>
              <a:rPr lang="en-US" b="0" dirty="0"/>
              <a:t>The Pan-Tilt HAT needed quite a bit of assembly</a:t>
            </a:r>
          </a:p>
          <a:p>
            <a:r>
              <a:rPr lang="en-US" b="0" dirty="0"/>
              <a:t>I ended up making a Blog post about it because the instructions were not great. </a:t>
            </a:r>
          </a:p>
          <a:p>
            <a:r>
              <a:rPr lang="en-US" b="0" dirty="0"/>
              <a:t>They were not bad either, they just lacked some detail.</a:t>
            </a:r>
          </a:p>
          <a:p>
            <a:r>
              <a:rPr lang="en-US" b="0" dirty="0"/>
              <a:t>The Raspberry Pi is actually somewhat simple to put together.</a:t>
            </a:r>
          </a:p>
          <a:p>
            <a:r>
              <a:rPr lang="en-US" b="0" dirty="0"/>
              <a:t>You  put the OS on a microSD card and put the card in a slot in the front.</a:t>
            </a:r>
          </a:p>
          <a:p>
            <a:r>
              <a:rPr lang="en-US" b="0" dirty="0"/>
              <a:t>Then you plug in a mouse, keyboard, and monitor, and plug it into the wall and it is ready</a:t>
            </a:r>
          </a:p>
          <a:p>
            <a:endParaRPr lang="en-US" b="0" dirty="0"/>
          </a:p>
          <a:p>
            <a:r>
              <a:rPr lang="en-US" b="1" dirty="0"/>
              <a:t>The Operating System:</a:t>
            </a:r>
          </a:p>
          <a:p>
            <a:r>
              <a:rPr lang="en-US" b="0" dirty="0"/>
              <a:t>As I mentioned, the Raspberry Pi generally runs on some flavor of Linux.</a:t>
            </a:r>
          </a:p>
          <a:p>
            <a:r>
              <a:rPr lang="en-US" b="0" dirty="0"/>
              <a:t>And I mentioned that you need to put the OS on a microSD card</a:t>
            </a:r>
          </a:p>
          <a:p>
            <a:r>
              <a:rPr lang="en-US" b="0" dirty="0"/>
              <a:t>The process is actually quite easy, and just requires a card reader and an internet connection.</a:t>
            </a:r>
          </a:p>
          <a:p>
            <a:r>
              <a:rPr lang="en-US" b="0" dirty="0"/>
              <a:t>Raspberry Pi has a tool called “Imager” that you download and you tell it how you want to use the Raspberry pi.</a:t>
            </a:r>
          </a:p>
          <a:p>
            <a:r>
              <a:rPr lang="en-US" b="0" dirty="0"/>
              <a:t>I think you can even put your </a:t>
            </a:r>
            <a:r>
              <a:rPr lang="en-US" b="0" dirty="0" err="1"/>
              <a:t>Wifi</a:t>
            </a:r>
            <a:r>
              <a:rPr lang="en-US" b="0" dirty="0"/>
              <a:t> SSID and password in the app and it puts that information onto your installation</a:t>
            </a:r>
          </a:p>
          <a:p>
            <a:r>
              <a:rPr lang="en-US" b="0" dirty="0"/>
              <a:t>If anyone is looking for a fun project, I recommend grabbing one of these. </a:t>
            </a:r>
          </a:p>
          <a:p>
            <a:r>
              <a:rPr lang="en-US" b="0" dirty="0"/>
              <a:t>They make it very easy to use and they are generally not expensive.</a:t>
            </a:r>
          </a:p>
          <a:p>
            <a:r>
              <a:rPr lang="en-US" b="0" dirty="0"/>
              <a:t>And only every now and again will you question why you ever bought one and want to kick it across the room.</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EE9CC372-51C1-4469-856E-B21C4DCF8AD4}" type="slidenum">
              <a:rPr lang="en-US" smtClean="0"/>
              <a:t>4</a:t>
            </a:fld>
            <a:endParaRPr lang="en-US"/>
          </a:p>
        </p:txBody>
      </p:sp>
    </p:spTree>
    <p:extLst>
      <p:ext uri="{BB962C8B-B14F-4D97-AF65-F5344CB8AC3E}">
        <p14:creationId xmlns:p14="http://schemas.microsoft.com/office/powerpoint/2010/main" val="416805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Haar</a:t>
            </a:r>
            <a:r>
              <a:rPr lang="en-US" b="1" dirty="0"/>
              <a:t> Cascade</a:t>
            </a:r>
          </a:p>
          <a:p>
            <a:r>
              <a:rPr lang="en-US" b="0" dirty="0"/>
              <a:t>From a paper by </a:t>
            </a:r>
            <a:r>
              <a:rPr lang="en-US" b="0" i="0" dirty="0">
                <a:effectLst/>
                <a:latin typeface="-apple-system"/>
              </a:rPr>
              <a:t>Paul Viola and Michael Jones</a:t>
            </a:r>
          </a:p>
          <a:p>
            <a:r>
              <a:rPr lang="en-US" b="0" i="0" dirty="0">
                <a:effectLst/>
                <a:latin typeface="-apple-system"/>
              </a:rPr>
              <a:t> </a:t>
            </a:r>
            <a:r>
              <a:rPr lang="en-US" b="0" i="0" u="none" strike="noStrike" dirty="0">
                <a:effectLst/>
                <a:latin typeface="-apple-system"/>
                <a:hlinkClick r:id="rId3"/>
              </a:rPr>
              <a:t>"Rapid Object Detection using a Boosted Cascade of Simple Features"</a:t>
            </a:r>
            <a:r>
              <a:rPr lang="en-US" b="0" i="0" dirty="0">
                <a:effectLst/>
                <a:latin typeface="-apple-system"/>
              </a:rPr>
              <a:t>. </a:t>
            </a:r>
            <a:endParaRPr lang="en-US" b="0" dirty="0"/>
          </a:p>
          <a:p>
            <a:r>
              <a:rPr lang="en-US" b="0" dirty="0"/>
              <a:t>Built off of the use of a </a:t>
            </a:r>
            <a:r>
              <a:rPr lang="en-US" b="0" dirty="0" err="1"/>
              <a:t>Haar</a:t>
            </a:r>
            <a:r>
              <a:rPr lang="en-US" b="0" dirty="0"/>
              <a:t> wavelet from a paper by </a:t>
            </a:r>
            <a:r>
              <a:rPr lang="en-US" dirty="0"/>
              <a:t>Constantine P. </a:t>
            </a:r>
            <a:r>
              <a:rPr lang="en-US" dirty="0" err="1"/>
              <a:t>Papageorgiou</a:t>
            </a:r>
            <a:r>
              <a:rPr lang="en-US" dirty="0"/>
              <a:t> and others (1998, A General Framework for Object Detection)</a:t>
            </a:r>
          </a:p>
          <a:p>
            <a:endParaRPr lang="en-US" dirty="0"/>
          </a:p>
          <a:p>
            <a:endParaRPr lang="en-US" dirty="0"/>
          </a:p>
          <a:p>
            <a:r>
              <a:rPr lang="en-US" b="1" dirty="0"/>
              <a:t>HOG (Histogram of Oriented Gradients)</a:t>
            </a:r>
          </a:p>
          <a:p>
            <a:r>
              <a:rPr lang="en-US" dirty="0"/>
              <a:t>I did not use this and will not cover this much, but it is a popular Object Detection Algorithm and I wanted to show it in the timeline</a:t>
            </a:r>
          </a:p>
          <a:p>
            <a:r>
              <a:rPr lang="en-US" dirty="0"/>
              <a:t>From what I read, this is what </a:t>
            </a:r>
            <a:r>
              <a:rPr lang="en-US" dirty="0" err="1"/>
              <a:t>SnapChat</a:t>
            </a:r>
            <a:r>
              <a:rPr lang="en-US" dirty="0"/>
              <a:t> uses</a:t>
            </a:r>
          </a:p>
          <a:p>
            <a:r>
              <a:rPr lang="en-US" dirty="0"/>
              <a:t>This process basically calculates the gradient in 8x8 regions of a picture</a:t>
            </a:r>
          </a:p>
          <a:p>
            <a:r>
              <a:rPr lang="en-US" dirty="0"/>
              <a:t>By finding the direction the gradients are going in, you can capture the shape of objects.</a:t>
            </a:r>
          </a:p>
          <a:p>
            <a:endParaRPr lang="en-US" dirty="0"/>
          </a:p>
          <a:p>
            <a:endParaRPr lang="en-US" dirty="0"/>
          </a:p>
          <a:p>
            <a:r>
              <a:rPr lang="en-US" b="1" dirty="0"/>
              <a:t>YOLOv1</a:t>
            </a:r>
          </a:p>
          <a:p>
            <a:r>
              <a:rPr lang="en-US" dirty="0"/>
              <a:t>From University of Washington, Professor Joseph Redmon and some colleagues put out a paper in 2015, </a:t>
            </a:r>
          </a:p>
          <a:p>
            <a:r>
              <a:rPr lang="en-US" dirty="0">
                <a:hlinkClick r:id="rId4"/>
              </a:rPr>
              <a:t>"You Only Look Once: Unified, Real-Time Object Detection"</a:t>
            </a:r>
            <a:endParaRPr lang="en-US" dirty="0"/>
          </a:p>
          <a:p>
            <a:r>
              <a:rPr lang="en-US" dirty="0"/>
              <a:t>YOLO works by applying a single neural network to an image and breaking it into smaller regions</a:t>
            </a:r>
          </a:p>
          <a:p>
            <a:endParaRPr lang="en-US" dirty="0"/>
          </a:p>
          <a:p>
            <a:r>
              <a:rPr lang="en-US" dirty="0"/>
              <a:t>More notable iterations of the OLO algorithm are </a:t>
            </a:r>
          </a:p>
          <a:p>
            <a:r>
              <a:rPr lang="en-US" dirty="0"/>
              <a:t>YOLOv3 which was published in 2018 – also by Joseph Redmon and Ali Farhadi, and </a:t>
            </a:r>
          </a:p>
          <a:p>
            <a:r>
              <a:rPr lang="en-US" dirty="0"/>
              <a:t>YOLOv4 which was published in 2020 by Alexey </a:t>
            </a:r>
            <a:r>
              <a:rPr lang="en-US" dirty="0" err="1"/>
              <a:t>Bochkovskiy</a:t>
            </a:r>
            <a:r>
              <a:rPr lang="en-US" dirty="0"/>
              <a:t> and others</a:t>
            </a:r>
          </a:p>
          <a:p>
            <a:r>
              <a:rPr lang="en-US" dirty="0"/>
              <a:t>Both have a “tiny” version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5</a:t>
            </a:fld>
            <a:endParaRPr lang="en-US"/>
          </a:p>
        </p:txBody>
      </p:sp>
    </p:spTree>
    <p:extLst>
      <p:ext uri="{BB962C8B-B14F-4D97-AF65-F5344CB8AC3E}">
        <p14:creationId xmlns:p14="http://schemas.microsoft.com/office/powerpoint/2010/main" val="54886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Haar</a:t>
            </a:r>
            <a:r>
              <a:rPr lang="en-US" dirty="0"/>
              <a:t> Wavelet, which is a sequence of rescaled “square-shaped” functions, which Mr. Papa-</a:t>
            </a:r>
            <a:r>
              <a:rPr lang="en-US" dirty="0" err="1"/>
              <a:t>Georgio</a:t>
            </a:r>
            <a:r>
              <a:rPr lang="en-US" dirty="0"/>
              <a:t> used with support vector machines (or SVMs) to find important relationships between basis functions for object detection.</a:t>
            </a:r>
          </a:p>
          <a:p>
            <a:endParaRPr lang="en-US" dirty="0"/>
          </a:p>
          <a:p>
            <a:r>
              <a:rPr lang="en-US" dirty="0"/>
              <a:t>The </a:t>
            </a:r>
            <a:r>
              <a:rPr lang="en-US" dirty="0" err="1"/>
              <a:t>Haar</a:t>
            </a:r>
            <a:r>
              <a:rPr lang="en-US" dirty="0"/>
              <a:t> Wavelet is the Black and white rectangles in the pictures.</a:t>
            </a:r>
          </a:p>
          <a:p>
            <a:endParaRPr lang="en-US" dirty="0"/>
          </a:p>
          <a:p>
            <a:r>
              <a:rPr lang="en-US" dirty="0"/>
              <a:t>Viola and Jones took this idea and used the </a:t>
            </a:r>
            <a:r>
              <a:rPr lang="en-US" dirty="0" err="1"/>
              <a:t>Haar</a:t>
            </a:r>
            <a:r>
              <a:rPr lang="en-US" dirty="0"/>
              <a:t> Wavelet to find the sum of the pixels in the white square and subtract it from the sum in the black square.</a:t>
            </a:r>
          </a:p>
          <a:p>
            <a:r>
              <a:rPr lang="en-US" dirty="0"/>
              <a:t>This gave a better idea of features in a region instead of calculating a relationship between the pixels individually.</a:t>
            </a:r>
          </a:p>
          <a:p>
            <a:endParaRPr lang="en-US" dirty="0"/>
          </a:p>
          <a:p>
            <a:r>
              <a:rPr lang="en-US" dirty="0"/>
              <a:t>Since the eye region generally appears darker than surrounding areas such as the cheeks and the nose, this method is very good at detecting facial features.</a:t>
            </a:r>
          </a:p>
          <a:p>
            <a:endParaRPr lang="en-US" dirty="0"/>
          </a:p>
          <a:p>
            <a:r>
              <a:rPr lang="en-US" dirty="0"/>
              <a:t>The algorithm goes on to process the regions of the picture and discards any region that is not a Region of Interest (ROI)</a:t>
            </a:r>
          </a:p>
          <a:p>
            <a:r>
              <a:rPr lang="en-US" dirty="0"/>
              <a:t>This part is enhanced by using the AdaBoost Algorithm to construct strong classifiers as a combination of weaker classifiers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6</a:t>
            </a:fld>
            <a:endParaRPr lang="en-US"/>
          </a:p>
        </p:txBody>
      </p:sp>
    </p:spTree>
    <p:extLst>
      <p:ext uri="{BB962C8B-B14F-4D97-AF65-F5344CB8AC3E}">
        <p14:creationId xmlns:p14="http://schemas.microsoft.com/office/powerpoint/2010/main" val="196602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its first iteration in 2015, YOLO boasts the ability to</a:t>
            </a:r>
          </a:p>
          <a:p>
            <a:r>
              <a:rPr lang="en-US" dirty="0"/>
              <a:t>Process images in real-time at 45 frames a second, and the smaller version</a:t>
            </a:r>
          </a:p>
          <a:p>
            <a:r>
              <a:rPr lang="en-US" dirty="0"/>
              <a:t>Fast YOLO processes at 155 frames per second.</a:t>
            </a:r>
          </a:p>
          <a:p>
            <a:endParaRPr lang="en-US" dirty="0"/>
          </a:p>
          <a:p>
            <a:r>
              <a:rPr lang="en-US" dirty="0"/>
              <a:t>I unfortunately did not have that experience due to hardware constraints.</a:t>
            </a:r>
          </a:p>
          <a:p>
            <a:endParaRPr lang="en-US" dirty="0"/>
          </a:p>
          <a:p>
            <a:r>
              <a:rPr lang="en-US" dirty="0"/>
              <a:t>YOLO utilizes the open source Neural Network Framework, Darknet – also created by Joseph Redmon. It is written in C and CUDA</a:t>
            </a:r>
          </a:p>
          <a:p>
            <a:endParaRPr lang="en-US" dirty="0"/>
          </a:p>
          <a:p>
            <a:r>
              <a:rPr lang="en-US" dirty="0"/>
              <a:t>As I mentioned earlier, the YOLO algorithm uses one neural net (with Darknet), but as you can see, has many convolution layers</a:t>
            </a:r>
          </a:p>
          <a:p>
            <a:endParaRPr lang="en-US" dirty="0"/>
          </a:p>
          <a:p>
            <a:r>
              <a:rPr lang="en-US" dirty="0"/>
              <a:t>The neural network breaks the image apart into these smaller regions to predict bounding boxes and probabilities for each region.</a:t>
            </a:r>
          </a:p>
          <a:p>
            <a:r>
              <a:rPr lang="en-US" dirty="0"/>
              <a:t>The bounding boxes are weighted by the predicted probabilities.</a:t>
            </a:r>
          </a:p>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7</a:t>
            </a:fld>
            <a:endParaRPr lang="en-US"/>
          </a:p>
        </p:txBody>
      </p:sp>
    </p:spTree>
    <p:extLst>
      <p:ext uri="{BB962C8B-B14F-4D97-AF65-F5344CB8AC3E}">
        <p14:creationId xmlns:p14="http://schemas.microsoft.com/office/powerpoint/2010/main" val="225924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p>
          <a:p>
            <a:endParaRPr lang="en-US" dirty="0"/>
          </a:p>
          <a:p>
            <a:r>
              <a:rPr lang="en-US" dirty="0"/>
              <a:t>Running in Google </a:t>
            </a:r>
            <a:r>
              <a:rPr lang="en-US" dirty="0" err="1"/>
              <a:t>Colab</a:t>
            </a:r>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8</a:t>
            </a:fld>
            <a:endParaRPr lang="en-US"/>
          </a:p>
        </p:txBody>
      </p:sp>
    </p:spTree>
    <p:extLst>
      <p:ext uri="{BB962C8B-B14F-4D97-AF65-F5344CB8AC3E}">
        <p14:creationId xmlns:p14="http://schemas.microsoft.com/office/powerpoint/2010/main" val="758670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9CC372-51C1-4469-856E-B21C4DCF8AD4}" type="slidenum">
              <a:rPr lang="en-US" smtClean="0"/>
              <a:t>10</a:t>
            </a:fld>
            <a:endParaRPr lang="en-US"/>
          </a:p>
        </p:txBody>
      </p:sp>
    </p:spTree>
    <p:extLst>
      <p:ext uri="{BB962C8B-B14F-4D97-AF65-F5344CB8AC3E}">
        <p14:creationId xmlns:p14="http://schemas.microsoft.com/office/powerpoint/2010/main" val="417457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6/14/2021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5.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Object Tracking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Christopher Caldarella</a:t>
            </a:r>
          </a:p>
          <a:p>
            <a:pPr algn="l"/>
            <a:r>
              <a:rPr lang="en-US" sz="1800" dirty="0">
                <a:solidFill>
                  <a:srgbClr val="FC05CB"/>
                </a:solidFill>
              </a:rPr>
              <a:t>Data Scientist</a:t>
            </a:r>
          </a:p>
          <a:p>
            <a:pPr algn="l"/>
            <a:r>
              <a:rPr lang="en-US" sz="1800" dirty="0">
                <a:solidFill>
                  <a:srgbClr val="FC05CB"/>
                </a:solidFill>
              </a:rPr>
              <a:t>2021-06-14</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5FA25-7E82-499D-8652-9CA5612897BC}"/>
              </a:ext>
            </a:extLst>
          </p:cNvPr>
          <p:cNvSpPr>
            <a:spLocks noGrp="1"/>
          </p:cNvSpPr>
          <p:nvPr>
            <p:ph type="title"/>
          </p:nvPr>
        </p:nvSpPr>
        <p:spPr>
          <a:xfrm>
            <a:off x="913795" y="609599"/>
            <a:ext cx="5978072" cy="1174075"/>
          </a:xfrm>
        </p:spPr>
        <p:txBody>
          <a:bodyPr vert="horz" lIns="91440" tIns="45720" rIns="91440" bIns="45720" rtlCol="0" anchor="ctr">
            <a:normAutofit/>
          </a:bodyPr>
          <a:lstStyle/>
          <a:p>
            <a:r>
              <a:rPr lang="en-US" sz="4000" dirty="0" err="1"/>
              <a:t>Haar</a:t>
            </a:r>
            <a:r>
              <a:rPr lang="en-US" sz="4000" dirty="0"/>
              <a:t> Cascade</a:t>
            </a:r>
          </a:p>
        </p:txBody>
      </p:sp>
      <p:sp>
        <p:nvSpPr>
          <p:cNvPr id="4" name="Text Placeholder 3">
            <a:extLst>
              <a:ext uri="{FF2B5EF4-FFF2-40B4-BE49-F238E27FC236}">
                <a16:creationId xmlns:a16="http://schemas.microsoft.com/office/drawing/2014/main" id="{59822E75-10A3-4354-B24A-0452ED5279B7}"/>
              </a:ext>
            </a:extLst>
          </p:cNvPr>
          <p:cNvSpPr>
            <a:spLocks noGrp="1"/>
          </p:cNvSpPr>
          <p:nvPr>
            <p:ph type="body" sz="half" idx="2"/>
          </p:nvPr>
        </p:nvSpPr>
        <p:spPr>
          <a:xfrm>
            <a:off x="913795" y="1972101"/>
            <a:ext cx="5978072" cy="3722748"/>
          </a:xfrm>
        </p:spPr>
        <p:txBody>
          <a:bodyPr vert="horz" lIns="91440" tIns="45720" rIns="91440" bIns="45720" rtlCol="0" anchor="ctr">
            <a:normAutofit/>
          </a:bodyPr>
          <a:lstStyle/>
          <a:p>
            <a:pPr algn="l">
              <a:buClr>
                <a:srgbClr val="F4A72A"/>
              </a:buClr>
            </a:pPr>
            <a:endParaRPr lang="en-US" dirty="0"/>
          </a:p>
        </p:txBody>
      </p:sp>
      <p:pic>
        <p:nvPicPr>
          <p:cNvPr id="13" name="Picture 12">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6" name="Content Placeholder 5">
            <a:extLst>
              <a:ext uri="{FF2B5EF4-FFF2-40B4-BE49-F238E27FC236}">
                <a16:creationId xmlns:a16="http://schemas.microsoft.com/office/drawing/2014/main" id="{A63C3F96-4B09-4C44-8555-5B7EE73CEF93}"/>
              </a:ext>
            </a:extLst>
          </p:cNvPr>
          <p:cNvPicPr>
            <a:picLocks noGrp="1" noChangeAspect="1"/>
          </p:cNvPicPr>
          <p:nvPr>
            <p:ph idx="1"/>
          </p:nvPr>
        </p:nvPicPr>
        <p:blipFill rotWithShape="1">
          <a:blip r:embed="rId5"/>
          <a:srcRect l="11311" r="39560" b="-1"/>
          <a:stretch/>
        </p:blipFill>
        <p:spPr>
          <a:xfrm>
            <a:off x="7552945" y="643465"/>
            <a:ext cx="3995592" cy="5103372"/>
          </a:xfrm>
          <a:prstGeom prst="rect">
            <a:avLst/>
          </a:prstGeom>
        </p:spPr>
      </p:pic>
      <p:pic>
        <p:nvPicPr>
          <p:cNvPr id="8" name="Picture 7">
            <a:extLst>
              <a:ext uri="{FF2B5EF4-FFF2-40B4-BE49-F238E27FC236}">
                <a16:creationId xmlns:a16="http://schemas.microsoft.com/office/drawing/2014/main" id="{530D78BC-33E2-4089-B413-61416E4695D2}"/>
              </a:ext>
            </a:extLst>
          </p:cNvPr>
          <p:cNvPicPr>
            <a:picLocks noChangeAspect="1"/>
          </p:cNvPicPr>
          <p:nvPr/>
        </p:nvPicPr>
        <p:blipFill>
          <a:blip r:embed="rId6"/>
          <a:stretch>
            <a:fillRect/>
          </a:stretch>
        </p:blipFill>
        <p:spPr>
          <a:xfrm>
            <a:off x="4052763" y="3310701"/>
            <a:ext cx="2695951" cy="2219635"/>
          </a:xfrm>
          <a:prstGeom prst="rect">
            <a:avLst/>
          </a:prstGeom>
        </p:spPr>
      </p:pic>
    </p:spTree>
    <p:extLst>
      <p:ext uri="{BB962C8B-B14F-4D97-AF65-F5344CB8AC3E}">
        <p14:creationId xmlns:p14="http://schemas.microsoft.com/office/powerpoint/2010/main" val="2693242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7181C-985D-4FFE-A207-3D5DC5BCA12D}"/>
              </a:ext>
            </a:extLst>
          </p:cNvPr>
          <p:cNvSpPr>
            <a:spLocks noGrp="1"/>
          </p:cNvSpPr>
          <p:nvPr>
            <p:ph type="title"/>
          </p:nvPr>
        </p:nvSpPr>
        <p:spPr/>
        <p:txBody>
          <a:bodyPr/>
          <a:lstStyle/>
          <a:p>
            <a:r>
              <a:rPr lang="en-US" dirty="0"/>
              <a:t>Questions?</a:t>
            </a:r>
          </a:p>
        </p:txBody>
      </p:sp>
      <p:pic>
        <p:nvPicPr>
          <p:cNvPr id="3074" name="Picture 2">
            <a:extLst>
              <a:ext uri="{FF2B5EF4-FFF2-40B4-BE49-F238E27FC236}">
                <a16:creationId xmlns:a16="http://schemas.microsoft.com/office/drawing/2014/main" id="{02D5FDFB-F8C9-4D6E-BDEB-37A8F29CBF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3292" y="2719558"/>
            <a:ext cx="4125415" cy="247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19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889A-0591-41FC-B239-0C5C2701EE12}"/>
              </a:ext>
            </a:extLst>
          </p:cNvPr>
          <p:cNvSpPr>
            <a:spLocks noGrp="1"/>
          </p:cNvSpPr>
          <p:nvPr>
            <p:ph type="title"/>
          </p:nvPr>
        </p:nvSpPr>
        <p:spPr/>
        <p:txBody>
          <a:bodyPr>
            <a:normAutofit fontScale="90000"/>
          </a:bodyPr>
          <a:lstStyle/>
          <a:p>
            <a:r>
              <a:rPr lang="en-US" b="0" i="0" dirty="0">
                <a:effectLst/>
                <a:latin typeface="-apple-system"/>
              </a:rPr>
              <a:t>Is it possible to track a person and their movement with a moving camera?</a:t>
            </a:r>
            <a:endParaRPr lang="en-US" dirty="0"/>
          </a:p>
        </p:txBody>
      </p:sp>
      <p:sp>
        <p:nvSpPr>
          <p:cNvPr id="3" name="Text Placeholder 2">
            <a:extLst>
              <a:ext uri="{FF2B5EF4-FFF2-40B4-BE49-F238E27FC236}">
                <a16:creationId xmlns:a16="http://schemas.microsoft.com/office/drawing/2014/main" id="{2407EF60-C49D-4EA8-B81D-68878149D2C9}"/>
              </a:ext>
            </a:extLst>
          </p:cNvPr>
          <p:cNvSpPr>
            <a:spLocks noGrp="1"/>
          </p:cNvSpPr>
          <p:nvPr>
            <p:ph type="body" idx="1"/>
          </p:nvPr>
        </p:nvSpPr>
        <p:spPr/>
        <p:txBody>
          <a:bodyPr/>
          <a:lstStyle/>
          <a:p>
            <a:r>
              <a:rPr lang="en-US" dirty="0"/>
              <a:t>Yes!</a:t>
            </a:r>
          </a:p>
        </p:txBody>
      </p:sp>
      <p:sp>
        <p:nvSpPr>
          <p:cNvPr id="4" name="Content Placeholder 3">
            <a:extLst>
              <a:ext uri="{FF2B5EF4-FFF2-40B4-BE49-F238E27FC236}">
                <a16:creationId xmlns:a16="http://schemas.microsoft.com/office/drawing/2014/main" id="{E7C2CDEF-3F35-42A5-838F-C09C80F37232}"/>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E4BFD288-A830-42F9-AD53-EE57891DA7B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7A9EFE7E-ADD4-4E98-A718-B01E0B46098D}"/>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18973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B49A-F541-42ED-BF10-6DE077713CB7}"/>
              </a:ext>
            </a:extLst>
          </p:cNvPr>
          <p:cNvSpPr>
            <a:spLocks noGrp="1"/>
          </p:cNvSpPr>
          <p:nvPr>
            <p:ph type="title"/>
          </p:nvPr>
        </p:nvSpPr>
        <p:spPr/>
        <p:txBody>
          <a:bodyPr/>
          <a:lstStyle/>
          <a:p>
            <a:r>
              <a:rPr lang="en-US"/>
              <a:t>Overview</a:t>
            </a:r>
            <a:endParaRPr lang="en-US" dirty="0"/>
          </a:p>
        </p:txBody>
      </p:sp>
      <p:pic>
        <p:nvPicPr>
          <p:cNvPr id="6" name="Content Placeholder 5" descr="A picture containing indoor, electronic&#10;&#10;Description automatically generated">
            <a:extLst>
              <a:ext uri="{FF2B5EF4-FFF2-40B4-BE49-F238E27FC236}">
                <a16:creationId xmlns:a16="http://schemas.microsoft.com/office/drawing/2014/main" id="{96F13382-7CEE-4535-8952-7F643CEB2D39}"/>
              </a:ext>
            </a:extLst>
          </p:cNvPr>
          <p:cNvPicPr>
            <a:picLocks noGrp="1" noChangeAspect="1"/>
          </p:cNvPicPr>
          <p:nvPr>
            <p:ph idx="1"/>
          </p:nvPr>
        </p:nvPicPr>
        <p:blipFill>
          <a:blip r:embed="rId3"/>
          <a:stretch>
            <a:fillRect/>
          </a:stretch>
        </p:blipFill>
        <p:spPr>
          <a:xfrm>
            <a:off x="4856163" y="751020"/>
            <a:ext cx="6411912" cy="4797159"/>
          </a:xfrm>
        </p:spPr>
      </p:pic>
      <p:sp>
        <p:nvSpPr>
          <p:cNvPr id="4" name="Text Placeholder 3">
            <a:extLst>
              <a:ext uri="{FF2B5EF4-FFF2-40B4-BE49-F238E27FC236}">
                <a16:creationId xmlns:a16="http://schemas.microsoft.com/office/drawing/2014/main" id="{EF1223C6-66D2-48CF-8FA1-627B70C2449C}"/>
              </a:ext>
            </a:extLst>
          </p:cNvPr>
          <p:cNvSpPr>
            <a:spLocks noGrp="1"/>
          </p:cNvSpPr>
          <p:nvPr>
            <p:ph type="body" sz="half" idx="2"/>
          </p:nvPr>
        </p:nvSpPr>
        <p:spPr/>
        <p:txBody>
          <a:bodyPr/>
          <a:lstStyle/>
          <a:p>
            <a:pPr marL="285750" indent="-285750" algn="l">
              <a:buFont typeface="Arial" panose="020B0604020202020204" pitchFamily="34" charset="0"/>
              <a:buChar char="•"/>
            </a:pPr>
            <a:r>
              <a:rPr lang="en-US"/>
              <a:t>Hardware</a:t>
            </a:r>
          </a:p>
          <a:p>
            <a:pPr marL="285750" indent="-285750" algn="l">
              <a:buFont typeface="Arial" panose="020B0604020202020204" pitchFamily="34" charset="0"/>
              <a:buChar char="•"/>
            </a:pPr>
            <a:r>
              <a:rPr lang="en-US"/>
              <a:t>Operating System</a:t>
            </a:r>
          </a:p>
          <a:p>
            <a:pPr marL="285750" indent="-285750" algn="l">
              <a:buFont typeface="Arial" panose="020B0604020202020204" pitchFamily="34" charset="0"/>
              <a:buChar char="•"/>
            </a:pPr>
            <a:r>
              <a:rPr lang="en-US"/>
              <a:t>Environments</a:t>
            </a:r>
          </a:p>
          <a:p>
            <a:pPr marL="285750" indent="-285750" algn="l">
              <a:buFont typeface="Arial" panose="020B0604020202020204" pitchFamily="34" charset="0"/>
              <a:buChar char="•"/>
            </a:pPr>
            <a:r>
              <a:rPr lang="en-US"/>
              <a:t>Machine Learning</a:t>
            </a:r>
          </a:p>
          <a:p>
            <a:pPr marL="285750" indent="-285750" algn="l">
              <a:buFont typeface="Arial" panose="020B0604020202020204" pitchFamily="34" charset="0"/>
              <a:buChar char="•"/>
            </a:pPr>
            <a:r>
              <a:rPr lang="en-US"/>
              <a:t>Deep Learning</a:t>
            </a:r>
            <a:endParaRPr lang="en-US" dirty="0"/>
          </a:p>
        </p:txBody>
      </p:sp>
    </p:spTree>
    <p:extLst>
      <p:ext uri="{BB962C8B-B14F-4D97-AF65-F5344CB8AC3E}">
        <p14:creationId xmlns:p14="http://schemas.microsoft.com/office/powerpoint/2010/main" val="2731113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7C7E-514E-47A0-B326-1ACB20372D98}"/>
              </a:ext>
            </a:extLst>
          </p:cNvPr>
          <p:cNvSpPr>
            <a:spLocks noGrp="1"/>
          </p:cNvSpPr>
          <p:nvPr>
            <p:ph type="title"/>
          </p:nvPr>
        </p:nvSpPr>
        <p:spPr/>
        <p:txBody>
          <a:bodyPr/>
          <a:lstStyle/>
          <a:p>
            <a:r>
              <a:rPr lang="en-US" dirty="0"/>
              <a:t>Making my Pi</a:t>
            </a:r>
          </a:p>
        </p:txBody>
      </p:sp>
      <p:sp>
        <p:nvSpPr>
          <p:cNvPr id="3" name="Text Placeholder 2">
            <a:extLst>
              <a:ext uri="{FF2B5EF4-FFF2-40B4-BE49-F238E27FC236}">
                <a16:creationId xmlns:a16="http://schemas.microsoft.com/office/drawing/2014/main" id="{9EE63D77-7346-4223-93A4-69A645346033}"/>
              </a:ext>
            </a:extLst>
          </p:cNvPr>
          <p:cNvSpPr>
            <a:spLocks noGrp="1"/>
          </p:cNvSpPr>
          <p:nvPr>
            <p:ph type="body" idx="1"/>
          </p:nvPr>
        </p:nvSpPr>
        <p:spPr/>
        <p:txBody>
          <a:bodyPr/>
          <a:lstStyle/>
          <a:p>
            <a:r>
              <a:rPr lang="en-US" dirty="0"/>
              <a:t>Hardware</a:t>
            </a:r>
          </a:p>
        </p:txBody>
      </p:sp>
      <p:pic>
        <p:nvPicPr>
          <p:cNvPr id="8" name="Content Placeholder 7" descr="A picture containing text, indoor, items&#10;&#10;Description automatically generated">
            <a:extLst>
              <a:ext uri="{FF2B5EF4-FFF2-40B4-BE49-F238E27FC236}">
                <a16:creationId xmlns:a16="http://schemas.microsoft.com/office/drawing/2014/main" id="{6EFF8E78-3CC2-48BC-A568-A8B5DAB951BA}"/>
              </a:ext>
            </a:extLst>
          </p:cNvPr>
          <p:cNvPicPr>
            <a:picLocks noGrp="1" noChangeAspect="1"/>
          </p:cNvPicPr>
          <p:nvPr>
            <p:ph sz="half" idx="2"/>
          </p:nvPr>
        </p:nvPicPr>
        <p:blipFill>
          <a:blip r:embed="rId3"/>
          <a:stretch>
            <a:fillRect/>
          </a:stretch>
        </p:blipFill>
        <p:spPr>
          <a:xfrm>
            <a:off x="1046163" y="3095518"/>
            <a:ext cx="4764087" cy="2256051"/>
          </a:xfrm>
        </p:spPr>
      </p:pic>
      <p:sp>
        <p:nvSpPr>
          <p:cNvPr id="5" name="Text Placeholder 4">
            <a:extLst>
              <a:ext uri="{FF2B5EF4-FFF2-40B4-BE49-F238E27FC236}">
                <a16:creationId xmlns:a16="http://schemas.microsoft.com/office/drawing/2014/main" id="{40FB4016-2EBB-4A0B-B031-23E1C583E7D0}"/>
              </a:ext>
            </a:extLst>
          </p:cNvPr>
          <p:cNvSpPr>
            <a:spLocks noGrp="1"/>
          </p:cNvSpPr>
          <p:nvPr>
            <p:ph type="body" sz="quarter" idx="3"/>
          </p:nvPr>
        </p:nvSpPr>
        <p:spPr/>
        <p:txBody>
          <a:bodyPr/>
          <a:lstStyle/>
          <a:p>
            <a:r>
              <a:rPr lang="en-US" dirty="0"/>
              <a:t>Operating System</a:t>
            </a:r>
          </a:p>
        </p:txBody>
      </p:sp>
      <p:pic>
        <p:nvPicPr>
          <p:cNvPr id="10" name="Content Placeholder 9" descr="A picture containing text&#10;&#10;Description automatically generated">
            <a:extLst>
              <a:ext uri="{FF2B5EF4-FFF2-40B4-BE49-F238E27FC236}">
                <a16:creationId xmlns:a16="http://schemas.microsoft.com/office/drawing/2014/main" id="{B2DBCD44-38DA-4E78-B23E-C3899FA06E2E}"/>
              </a:ext>
            </a:extLst>
          </p:cNvPr>
          <p:cNvPicPr>
            <a:picLocks noGrp="1" noChangeAspect="1"/>
          </p:cNvPicPr>
          <p:nvPr>
            <p:ph sz="quarter" idx="4"/>
          </p:nvPr>
        </p:nvPicPr>
        <p:blipFill>
          <a:blip r:embed="rId4"/>
          <a:stretch>
            <a:fillRect/>
          </a:stretch>
        </p:blipFill>
        <p:spPr>
          <a:xfrm>
            <a:off x="6362700" y="3426884"/>
            <a:ext cx="4779963" cy="1593320"/>
          </a:xfrm>
        </p:spPr>
      </p:pic>
    </p:spTree>
    <p:extLst>
      <p:ext uri="{BB962C8B-B14F-4D97-AF65-F5344CB8AC3E}">
        <p14:creationId xmlns:p14="http://schemas.microsoft.com/office/powerpoint/2010/main" val="25480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Object Detection Algorithms</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94680019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31B4-A942-43CF-B5B8-71B49E0DC351}"/>
              </a:ext>
            </a:extLst>
          </p:cNvPr>
          <p:cNvSpPr>
            <a:spLocks noGrp="1"/>
          </p:cNvSpPr>
          <p:nvPr>
            <p:ph type="title"/>
          </p:nvPr>
        </p:nvSpPr>
        <p:spPr/>
        <p:txBody>
          <a:bodyPr/>
          <a:lstStyle/>
          <a:p>
            <a:r>
              <a:rPr lang="en-US" dirty="0" err="1"/>
              <a:t>Haar</a:t>
            </a:r>
            <a:r>
              <a:rPr lang="en-US" dirty="0"/>
              <a:t> Cascade</a:t>
            </a:r>
          </a:p>
        </p:txBody>
      </p:sp>
      <p:pic>
        <p:nvPicPr>
          <p:cNvPr id="6" name="Content Placeholder 5">
            <a:extLst>
              <a:ext uri="{FF2B5EF4-FFF2-40B4-BE49-F238E27FC236}">
                <a16:creationId xmlns:a16="http://schemas.microsoft.com/office/drawing/2014/main" id="{71B5F8A3-6DE7-4661-B2A2-4C9392076DA2}"/>
              </a:ext>
            </a:extLst>
          </p:cNvPr>
          <p:cNvPicPr>
            <a:picLocks noGrp="1" noChangeAspect="1"/>
          </p:cNvPicPr>
          <p:nvPr>
            <p:ph sz="half" idx="1"/>
          </p:nvPr>
        </p:nvPicPr>
        <p:blipFill>
          <a:blip r:embed="rId3"/>
          <a:stretch>
            <a:fillRect/>
          </a:stretch>
        </p:blipFill>
        <p:spPr>
          <a:xfrm>
            <a:off x="1265741" y="2577917"/>
            <a:ext cx="4153480" cy="2619741"/>
          </a:xfrm>
        </p:spPr>
      </p:pic>
      <p:pic>
        <p:nvPicPr>
          <p:cNvPr id="8" name="Content Placeholder 7" descr="Diagram&#10;&#10;Description automatically generated">
            <a:extLst>
              <a:ext uri="{FF2B5EF4-FFF2-40B4-BE49-F238E27FC236}">
                <a16:creationId xmlns:a16="http://schemas.microsoft.com/office/drawing/2014/main" id="{430E65F3-70DB-4621-83D7-1DBD328D3C27}"/>
              </a:ext>
            </a:extLst>
          </p:cNvPr>
          <p:cNvPicPr>
            <a:picLocks noGrp="1" noChangeAspect="1"/>
          </p:cNvPicPr>
          <p:nvPr>
            <p:ph sz="half" idx="2"/>
          </p:nvPr>
        </p:nvPicPr>
        <p:blipFill>
          <a:blip r:embed="rId4"/>
          <a:stretch>
            <a:fillRect/>
          </a:stretch>
        </p:blipFill>
        <p:spPr>
          <a:xfrm>
            <a:off x="6900592" y="2758917"/>
            <a:ext cx="3877216" cy="2257740"/>
          </a:xfrm>
        </p:spPr>
      </p:pic>
      <p:sp>
        <p:nvSpPr>
          <p:cNvPr id="9" name="TextBox 8">
            <a:extLst>
              <a:ext uri="{FF2B5EF4-FFF2-40B4-BE49-F238E27FC236}">
                <a16:creationId xmlns:a16="http://schemas.microsoft.com/office/drawing/2014/main" id="{D42D67BA-A497-4197-8DB4-21D5DB6D6BAF}"/>
              </a:ext>
            </a:extLst>
          </p:cNvPr>
          <p:cNvSpPr txBox="1"/>
          <p:nvPr/>
        </p:nvSpPr>
        <p:spPr>
          <a:xfrm>
            <a:off x="1265741" y="1761195"/>
            <a:ext cx="4153480" cy="584775"/>
          </a:xfrm>
          <a:prstGeom prst="rect">
            <a:avLst/>
          </a:prstGeom>
          <a:noFill/>
        </p:spPr>
        <p:txBody>
          <a:bodyPr wrap="square" rtlCol="0">
            <a:spAutoFit/>
          </a:bodyPr>
          <a:lstStyle/>
          <a:p>
            <a:r>
              <a:rPr lang="en-US" sz="3200" dirty="0" err="1"/>
              <a:t>Haar</a:t>
            </a:r>
            <a:r>
              <a:rPr lang="en-US" sz="3200" dirty="0"/>
              <a:t> Wavelet</a:t>
            </a:r>
          </a:p>
        </p:txBody>
      </p:sp>
      <p:sp>
        <p:nvSpPr>
          <p:cNvPr id="10" name="TextBox 9">
            <a:extLst>
              <a:ext uri="{FF2B5EF4-FFF2-40B4-BE49-F238E27FC236}">
                <a16:creationId xmlns:a16="http://schemas.microsoft.com/office/drawing/2014/main" id="{198CBB69-5477-4BDE-A094-603B1BCE9E77}"/>
              </a:ext>
            </a:extLst>
          </p:cNvPr>
          <p:cNvSpPr txBox="1"/>
          <p:nvPr/>
        </p:nvSpPr>
        <p:spPr>
          <a:xfrm>
            <a:off x="6900592" y="1761194"/>
            <a:ext cx="4153480" cy="584775"/>
          </a:xfrm>
          <a:prstGeom prst="rect">
            <a:avLst/>
          </a:prstGeom>
          <a:noFill/>
        </p:spPr>
        <p:txBody>
          <a:bodyPr wrap="square" rtlCol="0">
            <a:spAutoFit/>
          </a:bodyPr>
          <a:lstStyle/>
          <a:p>
            <a:r>
              <a:rPr lang="en-US" sz="3200" dirty="0"/>
              <a:t>Cascade with AdaBoost</a:t>
            </a:r>
          </a:p>
        </p:txBody>
      </p:sp>
    </p:spTree>
    <p:extLst>
      <p:ext uri="{BB962C8B-B14F-4D97-AF65-F5344CB8AC3E}">
        <p14:creationId xmlns:p14="http://schemas.microsoft.com/office/powerpoint/2010/main" val="186832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88B7-FFDB-4FE6-BFFD-0DD573CB309A}"/>
              </a:ext>
            </a:extLst>
          </p:cNvPr>
          <p:cNvSpPr>
            <a:spLocks noGrp="1"/>
          </p:cNvSpPr>
          <p:nvPr>
            <p:ph type="title"/>
          </p:nvPr>
        </p:nvSpPr>
        <p:spPr/>
        <p:txBody>
          <a:bodyPr/>
          <a:lstStyle/>
          <a:p>
            <a:r>
              <a:rPr lang="en-US" dirty="0"/>
              <a:t>YOLO</a:t>
            </a:r>
          </a:p>
        </p:txBody>
      </p:sp>
      <p:sp>
        <p:nvSpPr>
          <p:cNvPr id="3" name="Text Placeholder 2">
            <a:extLst>
              <a:ext uri="{FF2B5EF4-FFF2-40B4-BE49-F238E27FC236}">
                <a16:creationId xmlns:a16="http://schemas.microsoft.com/office/drawing/2014/main" id="{735360F9-78E7-46B7-9072-52A566BF38D2}"/>
              </a:ext>
            </a:extLst>
          </p:cNvPr>
          <p:cNvSpPr>
            <a:spLocks noGrp="1"/>
          </p:cNvSpPr>
          <p:nvPr>
            <p:ph type="body" idx="1"/>
          </p:nvPr>
        </p:nvSpPr>
        <p:spPr/>
        <p:txBody>
          <a:bodyPr/>
          <a:lstStyle/>
          <a:p>
            <a:r>
              <a:rPr lang="en-US" dirty="0"/>
              <a:t>One Neural Network</a:t>
            </a:r>
          </a:p>
        </p:txBody>
      </p:sp>
      <p:pic>
        <p:nvPicPr>
          <p:cNvPr id="8" name="Content Placeholder 7" descr="Graphical user interface&#10;&#10;Description automatically generated">
            <a:extLst>
              <a:ext uri="{FF2B5EF4-FFF2-40B4-BE49-F238E27FC236}">
                <a16:creationId xmlns:a16="http://schemas.microsoft.com/office/drawing/2014/main" id="{5E5E8F08-AAA1-4EF5-9556-3CB10A96B0D1}"/>
              </a:ext>
            </a:extLst>
          </p:cNvPr>
          <p:cNvPicPr>
            <a:picLocks noGrp="1" noChangeAspect="1"/>
          </p:cNvPicPr>
          <p:nvPr>
            <p:ph sz="half" idx="2"/>
          </p:nvPr>
        </p:nvPicPr>
        <p:blipFill>
          <a:blip r:embed="rId3"/>
          <a:stretch>
            <a:fillRect/>
          </a:stretch>
        </p:blipFill>
        <p:spPr>
          <a:xfrm>
            <a:off x="6363166" y="2659927"/>
            <a:ext cx="4723726" cy="3043238"/>
          </a:xfrm>
        </p:spPr>
      </p:pic>
      <p:sp>
        <p:nvSpPr>
          <p:cNvPr id="5" name="Text Placeholder 4">
            <a:extLst>
              <a:ext uri="{FF2B5EF4-FFF2-40B4-BE49-F238E27FC236}">
                <a16:creationId xmlns:a16="http://schemas.microsoft.com/office/drawing/2014/main" id="{2250637B-6B09-4D3C-95CF-FE5D802E9970}"/>
              </a:ext>
            </a:extLst>
          </p:cNvPr>
          <p:cNvSpPr>
            <a:spLocks noGrp="1"/>
          </p:cNvSpPr>
          <p:nvPr>
            <p:ph type="body" sz="quarter" idx="3"/>
          </p:nvPr>
        </p:nvSpPr>
        <p:spPr/>
        <p:txBody>
          <a:bodyPr/>
          <a:lstStyle/>
          <a:p>
            <a:r>
              <a:rPr lang="en-US" dirty="0"/>
              <a:t>Predicts bounding boxes</a:t>
            </a:r>
          </a:p>
        </p:txBody>
      </p:sp>
      <p:pic>
        <p:nvPicPr>
          <p:cNvPr id="10" name="Content Placeholder 9" descr="Diagram, engineering drawing&#10;&#10;Description automatically generated">
            <a:extLst>
              <a:ext uri="{FF2B5EF4-FFF2-40B4-BE49-F238E27FC236}">
                <a16:creationId xmlns:a16="http://schemas.microsoft.com/office/drawing/2014/main" id="{EA3A555B-A33C-4425-A3FC-F76B93F3C29A}"/>
              </a:ext>
            </a:extLst>
          </p:cNvPr>
          <p:cNvPicPr>
            <a:picLocks noGrp="1" noChangeAspect="1"/>
          </p:cNvPicPr>
          <p:nvPr>
            <p:ph sz="quarter" idx="4"/>
          </p:nvPr>
        </p:nvPicPr>
        <p:blipFill>
          <a:blip r:embed="rId4"/>
          <a:stretch>
            <a:fillRect/>
          </a:stretch>
        </p:blipFill>
        <p:spPr>
          <a:xfrm>
            <a:off x="1046013" y="3161339"/>
            <a:ext cx="4779963" cy="2238717"/>
          </a:xfrm>
        </p:spPr>
      </p:pic>
    </p:spTree>
    <p:extLst>
      <p:ext uri="{BB962C8B-B14F-4D97-AF65-F5344CB8AC3E}">
        <p14:creationId xmlns:p14="http://schemas.microsoft.com/office/powerpoint/2010/main" val="323664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39A86993-B877-479E-813E-132819A3E10B}"/>
              </a:ext>
            </a:extLst>
          </p:cNvPr>
          <p:cNvPicPr>
            <a:picLocks noGrp="1" noChangeAspect="1"/>
          </p:cNvPicPr>
          <p:nvPr>
            <p:ph idx="1"/>
          </p:nvPr>
        </p:nvPicPr>
        <p:blipFill rotWithShape="1">
          <a:blip r:embed="rId4"/>
          <a:srcRect l="10417" r="917"/>
          <a:stretch/>
        </p:blipFill>
        <p:spPr>
          <a:xfrm>
            <a:off x="6095999" y="10"/>
            <a:ext cx="6096000" cy="6857990"/>
          </a:xfrm>
          <a:prstGeom prst="rect">
            <a:avLst/>
          </a:prstGeom>
        </p:spPr>
      </p:pic>
      <p:pic>
        <p:nvPicPr>
          <p:cNvPr id="18" name="Picture 17">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B0FEB5AF-1E30-4A3F-8D96-56AA3C973875}"/>
              </a:ext>
            </a:extLst>
          </p:cNvPr>
          <p:cNvSpPr>
            <a:spLocks noGrp="1"/>
          </p:cNvSpPr>
          <p:nvPr>
            <p:ph type="title"/>
          </p:nvPr>
        </p:nvSpPr>
        <p:spPr>
          <a:xfrm>
            <a:off x="742064" y="772528"/>
            <a:ext cx="4538124" cy="970450"/>
          </a:xfrm>
        </p:spPr>
        <p:txBody>
          <a:bodyPr vert="horz" lIns="91440" tIns="45720" rIns="91440" bIns="45720" rtlCol="0" anchor="b">
            <a:normAutofit/>
          </a:bodyPr>
          <a:lstStyle/>
          <a:p>
            <a:pPr algn="l"/>
            <a:r>
              <a:rPr lang="en-US" sz="3200" dirty="0"/>
              <a:t>Using YOLOv4-tiny for full-body detection</a:t>
            </a:r>
          </a:p>
        </p:txBody>
      </p:sp>
      <p:sp>
        <p:nvSpPr>
          <p:cNvPr id="4" name="Text Placeholder 3">
            <a:extLst>
              <a:ext uri="{FF2B5EF4-FFF2-40B4-BE49-F238E27FC236}">
                <a16:creationId xmlns:a16="http://schemas.microsoft.com/office/drawing/2014/main" id="{8496A0A3-0350-412E-A219-26EECF7F553C}"/>
              </a:ext>
            </a:extLst>
          </p:cNvPr>
          <p:cNvSpPr>
            <a:spLocks noGrp="1"/>
          </p:cNvSpPr>
          <p:nvPr>
            <p:ph type="body" sz="half" idx="2"/>
          </p:nvPr>
        </p:nvSpPr>
        <p:spPr>
          <a:xfrm>
            <a:off x="742064" y="2228208"/>
            <a:ext cx="4403596" cy="4058751"/>
          </a:xfrm>
        </p:spPr>
        <p:txBody>
          <a:bodyPr vert="horz" lIns="91440" tIns="45720" rIns="91440" bIns="45720" rtlCol="0" anchor="t">
            <a:normAutofit/>
          </a:bodyPr>
          <a:lstStyle/>
          <a:p>
            <a:pPr algn="l"/>
            <a:r>
              <a:rPr lang="en-US" sz="1800" dirty="0"/>
              <a:t>Predicted in 11.278000 milli-seconds.</a:t>
            </a:r>
          </a:p>
          <a:p>
            <a:pPr algn="l"/>
            <a:r>
              <a:rPr lang="en-US" sz="1800" dirty="0"/>
              <a:t>dog: 32%</a:t>
            </a:r>
          </a:p>
          <a:p>
            <a:pPr algn="l"/>
            <a:r>
              <a:rPr lang="en-US" sz="1800" dirty="0"/>
              <a:t>man: 83%</a:t>
            </a:r>
          </a:p>
          <a:p>
            <a:pPr algn="l"/>
            <a:r>
              <a:rPr lang="en-US" sz="1800" dirty="0"/>
              <a:t>Toddler: 69%</a:t>
            </a:r>
          </a:p>
        </p:txBody>
      </p:sp>
    </p:spTree>
    <p:extLst>
      <p:ext uri="{BB962C8B-B14F-4D97-AF65-F5344CB8AC3E}">
        <p14:creationId xmlns:p14="http://schemas.microsoft.com/office/powerpoint/2010/main" val="317026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4D4AD22-9F5D-42F2-B53D-8162D7043DC9}"/>
              </a:ext>
            </a:extLst>
          </p:cNvPr>
          <p:cNvPicPr>
            <a:picLocks noGrp="1" noChangeAspect="1"/>
          </p:cNvPicPr>
          <p:nvPr>
            <p:ph idx="1"/>
          </p:nvPr>
        </p:nvPicPr>
        <p:blipFill rotWithShape="1">
          <a:blip r:embed="rId3"/>
          <a:srcRect r="10888"/>
          <a:stretch/>
        </p:blipFill>
        <p:spPr>
          <a:xfrm>
            <a:off x="-8622" y="10"/>
            <a:ext cx="6096000" cy="685799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72222DE3-B765-4A40-BE7F-DE39517CF0AA}"/>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a:t>Using YOLOv4-tiny for Face Detection</a:t>
            </a:r>
          </a:p>
        </p:txBody>
      </p:sp>
      <p:sp>
        <p:nvSpPr>
          <p:cNvPr id="4" name="Text Placeholder 3">
            <a:extLst>
              <a:ext uri="{FF2B5EF4-FFF2-40B4-BE49-F238E27FC236}">
                <a16:creationId xmlns:a16="http://schemas.microsoft.com/office/drawing/2014/main" id="{B95729A9-4D34-4D8F-8841-B96D9E575323}"/>
              </a:ext>
            </a:extLst>
          </p:cNvPr>
          <p:cNvSpPr>
            <a:spLocks noGrp="1"/>
          </p:cNvSpPr>
          <p:nvPr>
            <p:ph type="body" sz="half" idx="2"/>
          </p:nvPr>
        </p:nvSpPr>
        <p:spPr>
          <a:xfrm>
            <a:off x="6900493" y="1732449"/>
            <a:ext cx="4403596" cy="4058751"/>
          </a:xfrm>
        </p:spPr>
        <p:txBody>
          <a:bodyPr vert="horz" lIns="91440" tIns="45720" rIns="91440" bIns="45720" rtlCol="0" anchor="t">
            <a:normAutofit/>
          </a:bodyPr>
          <a:lstStyle/>
          <a:p>
            <a:pPr algn="l"/>
            <a:r>
              <a:rPr lang="en-US" sz="1800" dirty="0"/>
              <a:t>Predicted in 5.150000 milli-seconds.</a:t>
            </a:r>
          </a:p>
          <a:p>
            <a:pPr algn="l"/>
            <a:r>
              <a:rPr lang="en-US" sz="1800" dirty="0"/>
              <a:t>Toddler: 97%</a:t>
            </a:r>
          </a:p>
        </p:txBody>
      </p:sp>
    </p:spTree>
    <p:extLst>
      <p:ext uri="{BB962C8B-B14F-4D97-AF65-F5344CB8AC3E}">
        <p14:creationId xmlns:p14="http://schemas.microsoft.com/office/powerpoint/2010/main" val="1834888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{3285F1F0-29C9-4112-B91C-72A5E92FBFB8}tf00934815_win32</Template>
  <TotalTime>145</TotalTime>
  <Words>1349</Words>
  <Application>Microsoft Office PowerPoint</Application>
  <PresentationFormat>Widescreen</PresentationFormat>
  <Paragraphs>164</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Goudy Old Style</vt:lpstr>
      <vt:lpstr>Wingdings 2</vt:lpstr>
      <vt:lpstr>SlateVTI</vt:lpstr>
      <vt:lpstr>Object Tracking</vt:lpstr>
      <vt:lpstr>Is it possible to track a person and their movement with a moving camera?</vt:lpstr>
      <vt:lpstr>Overview</vt:lpstr>
      <vt:lpstr>Making my Pi</vt:lpstr>
      <vt:lpstr>Object Detection Algorithms</vt:lpstr>
      <vt:lpstr>Haar Cascade</vt:lpstr>
      <vt:lpstr>YOLO</vt:lpstr>
      <vt:lpstr>Using YOLOv4-tiny for full-body detection</vt:lpstr>
      <vt:lpstr>Using YOLOv4-tiny for Face Detection</vt:lpstr>
      <vt:lpstr>Haar Cascade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Christopher Caldarella</dc:creator>
  <cp:lastModifiedBy>Christopher Caldarella</cp:lastModifiedBy>
  <cp:revision>20</cp:revision>
  <dcterms:created xsi:type="dcterms:W3CDTF">2021-06-14T04:19:45Z</dcterms:created>
  <dcterms:modified xsi:type="dcterms:W3CDTF">2021-06-14T06:45:26Z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